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4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4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77" r:id="rId2"/>
    <p:sldId id="278" r:id="rId3"/>
    <p:sldId id="279" r:id="rId4"/>
    <p:sldId id="281" r:id="rId5"/>
    <p:sldId id="282" r:id="rId6"/>
    <p:sldId id="283" r:id="rId7"/>
    <p:sldId id="377" r:id="rId8"/>
    <p:sldId id="378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379" r:id="rId19"/>
    <p:sldId id="381" r:id="rId20"/>
    <p:sldId id="383" r:id="rId21"/>
    <p:sldId id="384" r:id="rId22"/>
    <p:sldId id="382" r:id="rId23"/>
    <p:sldId id="386" r:id="rId24"/>
    <p:sldId id="385" r:id="rId25"/>
    <p:sldId id="294" r:id="rId26"/>
    <p:sldId id="380" r:id="rId27"/>
    <p:sldId id="297" r:id="rId28"/>
    <p:sldId id="388" r:id="rId29"/>
    <p:sldId id="387" r:id="rId30"/>
    <p:sldId id="389" r:id="rId31"/>
    <p:sldId id="390" r:id="rId32"/>
    <p:sldId id="299" r:id="rId33"/>
    <p:sldId id="300" r:id="rId34"/>
    <p:sldId id="301" r:id="rId35"/>
    <p:sldId id="391" r:id="rId36"/>
    <p:sldId id="392" r:id="rId37"/>
    <p:sldId id="393" r:id="rId38"/>
    <p:sldId id="394" r:id="rId39"/>
    <p:sldId id="395" r:id="rId40"/>
    <p:sldId id="371" r:id="rId41"/>
    <p:sldId id="372" r:id="rId42"/>
    <p:sldId id="396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49" r:id="rId52"/>
    <p:sldId id="350" r:id="rId53"/>
    <p:sldId id="397" r:id="rId54"/>
    <p:sldId id="376" r:id="rId55"/>
    <p:sldId id="370" r:id="rId56"/>
    <p:sldId id="374" r:id="rId57"/>
    <p:sldId id="375" r:id="rId58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baird" initials="" lastIdx="10" clrIdx="0"/>
  <p:cmAuthor id="1" name="Cortney Cino" initials="" lastIdx="2" clrIdx="1"/>
  <p:cmAuthor id="2" name="robert.schweitzer" initials="" lastIdx="16" clrIdx="2"/>
  <p:cmAuthor id="3" name="Lawrence, Susan" initials="LS" lastIdx="0" clrIdx="3">
    <p:extLst>
      <p:ext uri="{19B8F6BF-5375-455C-9EA6-DF929625EA0E}">
        <p15:presenceInfo xmlns:p15="http://schemas.microsoft.com/office/powerpoint/2012/main" userId="Lawrence, Sus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CCFF"/>
    <a:srgbClr val="FF0066"/>
    <a:srgbClr val="008000"/>
    <a:srgbClr val="003300"/>
    <a:srgbClr val="099402"/>
    <a:srgbClr val="029425"/>
    <a:srgbClr val="009644"/>
    <a:srgbClr val="00A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88703" autoAdjust="0"/>
  </p:normalViewPr>
  <p:slideViewPr>
    <p:cSldViewPr snapToGrid="0">
      <p:cViewPr>
        <p:scale>
          <a:sx n="60" d="100"/>
          <a:sy n="60" d="100"/>
        </p:scale>
        <p:origin x="580" y="-1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68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1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53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53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7326F0F-3283-469F-A484-26080EB7C9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59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defTabSz="93326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53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 defTabSz="93326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46" y="4422459"/>
            <a:ext cx="5617208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defTabSz="93326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53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defTabSz="933261">
              <a:defRPr sz="1200">
                <a:latin typeface="Arial" charset="0"/>
              </a:defRPr>
            </a:lvl1pPr>
          </a:lstStyle>
          <a:p>
            <a:fld id="{83E3688B-BC7F-4795-A61C-E2B27E12F9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75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Address</a:t>
            </a:r>
            <a:r>
              <a:rPr lang="en-US" baseline="0" dirty="0" smtClean="0"/>
              <a:t> the Edit, lock/unlock account, and managing system roles.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688B-BC7F-4795-A61C-E2B27E12F99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54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Address</a:t>
            </a:r>
            <a:r>
              <a:rPr lang="en-US" baseline="0" dirty="0" smtClean="0"/>
              <a:t> the Edit, lock/unlock account, and managing system roles.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688B-BC7F-4795-A61C-E2B27E12F99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79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Address</a:t>
            </a:r>
            <a:r>
              <a:rPr lang="en-US" baseline="0" dirty="0" smtClean="0"/>
              <a:t> the Edit, lock/unlock account, and managing system roles.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688B-BC7F-4795-A61C-E2B27E12F99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00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Address</a:t>
            </a:r>
            <a:r>
              <a:rPr lang="en-US" baseline="0" dirty="0" smtClean="0"/>
              <a:t> the Edit, lock/unlock account, and managing system roles.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688B-BC7F-4795-A61C-E2B27E12F99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37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688B-BC7F-4795-A61C-E2B27E12F99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1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Notes: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are</a:t>
            </a:r>
            <a:r>
              <a:rPr lang="en-US" baseline="0" dirty="0" smtClean="0"/>
              <a:t> the current updates coming and when?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688B-BC7F-4795-A61C-E2B27E12F998}" type="slidenum">
              <a:rPr lang="en-US" smtClean="0">
                <a:solidFill>
                  <a:srgbClr val="000000"/>
                </a:solidFill>
              </a:rPr>
              <a:pPr/>
              <a:t>55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8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688B-BC7F-4795-A61C-E2B27E12F998}" type="slidenum">
              <a:rPr lang="en-US" smtClean="0">
                <a:solidFill>
                  <a:srgbClr val="000000"/>
                </a:solidFill>
              </a:rPr>
              <a:pPr/>
              <a:t>56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14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688B-BC7F-4795-A61C-E2B27E12F998}" type="slidenum">
              <a:rPr lang="en-US" smtClean="0">
                <a:solidFill>
                  <a:srgbClr val="000000"/>
                </a:solidFill>
              </a:rPr>
              <a:pPr/>
              <a:t>57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7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7" descr="Powerpoint background"/>
          <p:cNvPicPr>
            <a:picLocks noChangeAspect="1" noChangeArrowheads="1"/>
          </p:cNvPicPr>
          <p:nvPr userDrawn="1"/>
        </p:nvPicPr>
        <p:blipFill>
          <a:blip r:embed="rId13" cstate="print">
            <a:lum contrast="-8000"/>
          </a:blip>
          <a:stretch>
            <a:fillRect/>
          </a:stretch>
        </p:blipFill>
        <p:spPr bwMode="auto">
          <a:xfrm>
            <a:off x="0" y="0"/>
            <a:ext cx="917065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Picture 9" descr="DHS_fema_S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8575" y="5756275"/>
            <a:ext cx="2463800" cy="11874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153987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/>
            </a:r>
            <a:br>
              <a:rPr lang="en-US" sz="5400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</a:br>
            <a:r>
              <a:rPr lang="en-US" sz="8000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Grants Portal</a:t>
            </a:r>
            <a:br>
              <a:rPr lang="en-US" sz="8000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</a:br>
            <a:endParaRPr lang="en-US" sz="3200" i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42986"/>
            <a:ext cx="9144000" cy="1843314"/>
          </a:xfrm>
        </p:spPr>
        <p:txBody>
          <a:bodyPr/>
          <a:lstStyle/>
          <a:p>
            <a:r>
              <a:rPr lang="en-US" sz="7200" b="1" dirty="0">
                <a:solidFill>
                  <a:srgbClr val="C00000"/>
                </a:solidFill>
                <a:latin typeface="Arial Black" panose="020B0A04020102020204" pitchFamily="34" charset="0"/>
              </a:rPr>
              <a:t>General Areas </a:t>
            </a:r>
          </a:p>
          <a:p>
            <a:r>
              <a:rPr lang="en-US" sz="7200" b="1" dirty="0">
                <a:solidFill>
                  <a:srgbClr val="C00000"/>
                </a:solidFill>
                <a:latin typeface="Arial Black" panose="020B0A04020102020204" pitchFamily="34" charset="0"/>
              </a:rPr>
              <a:t>&amp; Quick </a:t>
            </a:r>
            <a:r>
              <a:rPr lang="en-US" sz="7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Tips</a:t>
            </a:r>
            <a:endParaRPr lang="en-US" sz="7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5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Upon receiving Invite Email, Applicant clicks the link to create their organization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97" t="24336" r="14203" b="19339"/>
          <a:stretch/>
        </p:blipFill>
        <p:spPr>
          <a:xfrm>
            <a:off x="0" y="1463895"/>
            <a:ext cx="9144000" cy="3977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5027" y="5637094"/>
            <a:ext cx="3653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Applicant clicks the link “</a:t>
            </a:r>
            <a:r>
              <a:rPr lang="en-US" sz="2000" b="1" i="1" u="sng" dirty="0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here</a:t>
            </a:r>
            <a:r>
              <a:rPr lang="en-US" sz="2000" b="1" i="1" dirty="0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” to go right into the system.</a:t>
            </a:r>
            <a:endParaRPr lang="en-US" sz="2000" b="1" i="1" dirty="0">
              <a:solidFill>
                <a:srgbClr val="0070C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2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302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Applicant will need to first enter 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their organization information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657" t="10910" r="6919" b="2712"/>
          <a:stretch/>
        </p:blipFill>
        <p:spPr>
          <a:xfrm>
            <a:off x="182880" y="1716551"/>
            <a:ext cx="8778240" cy="3898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05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</a:rPr>
              <a:t>Applicant will need to </a:t>
            </a:r>
            <a:r>
              <a:rPr lang="en-US" sz="3200" b="1" dirty="0" smtClean="0">
                <a:solidFill>
                  <a:srgbClr val="002060"/>
                </a:solidFill>
              </a:rPr>
              <a:t>enter </a:t>
            </a:r>
            <a:r>
              <a:rPr lang="en-US" sz="3200" b="1" dirty="0">
                <a:solidFill>
                  <a:srgbClr val="002060"/>
                </a:solidFill>
              </a:rPr>
              <a:t/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their </a:t>
            </a:r>
            <a:r>
              <a:rPr lang="en-US" sz="3200" b="1" dirty="0" smtClean="0">
                <a:solidFill>
                  <a:srgbClr val="002060"/>
                </a:solidFill>
              </a:rPr>
              <a:t>contact information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268" t="14779" r="7115" b="3124"/>
          <a:stretch/>
        </p:blipFill>
        <p:spPr>
          <a:xfrm>
            <a:off x="182880" y="1876972"/>
            <a:ext cx="8778240" cy="3705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51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</a:rPr>
              <a:t>Applicant will need to enter 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their </a:t>
            </a:r>
            <a:r>
              <a:rPr lang="en-US" sz="3200" b="1" dirty="0" smtClean="0">
                <a:solidFill>
                  <a:srgbClr val="002060"/>
                </a:solidFill>
              </a:rPr>
              <a:t>location information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071" t="12986" r="9649" b="3124"/>
          <a:stretch/>
        </p:blipFill>
        <p:spPr>
          <a:xfrm>
            <a:off x="182880" y="1836867"/>
            <a:ext cx="8778240" cy="3785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73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</a:rPr>
              <a:t>Applicant will need to </a:t>
            </a:r>
            <a:r>
              <a:rPr lang="en-US" sz="3200" b="1" dirty="0" smtClean="0">
                <a:solidFill>
                  <a:srgbClr val="002060"/>
                </a:solidFill>
              </a:rPr>
              <a:t>add </a:t>
            </a:r>
            <a:r>
              <a:rPr lang="en-US" sz="3200" b="1" dirty="0">
                <a:solidFill>
                  <a:srgbClr val="002060"/>
                </a:solidFill>
              </a:rPr>
              <a:t/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the applicable counties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" t="13101" r="7310" b="2458"/>
          <a:stretch/>
        </p:blipFill>
        <p:spPr bwMode="auto">
          <a:xfrm>
            <a:off x="160423" y="1764632"/>
            <a:ext cx="8778240" cy="378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/>
          <a:srcRect l="22274" t="55091" r="23920" b="40695"/>
          <a:stretch/>
        </p:blipFill>
        <p:spPr>
          <a:xfrm>
            <a:off x="1382987" y="2770109"/>
            <a:ext cx="5434908" cy="213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31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</a:rPr>
              <a:t>Applicant will need to </a:t>
            </a:r>
            <a:r>
              <a:rPr lang="en-US" sz="3200" b="1" dirty="0" smtClean="0">
                <a:solidFill>
                  <a:srgbClr val="002060"/>
                </a:solidFill>
              </a:rPr>
              <a:t>review all their 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entered information (scrolling down)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268" t="15711" r="7115" b="5237"/>
          <a:stretch/>
        </p:blipFill>
        <p:spPr>
          <a:xfrm>
            <a:off x="228600" y="1949161"/>
            <a:ext cx="8686800" cy="3561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77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</a:rPr>
              <a:t>Applicant will </a:t>
            </a:r>
            <a:r>
              <a:rPr lang="en-US" sz="3200" b="1" dirty="0" smtClean="0">
                <a:solidFill>
                  <a:srgbClr val="002060"/>
                </a:solidFill>
              </a:rPr>
              <a:t>click “Submit” button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420" t="14850" r="6847" b="3387"/>
          <a:stretch/>
        </p:blipFill>
        <p:spPr>
          <a:xfrm>
            <a:off x="182880" y="1327577"/>
            <a:ext cx="8778240" cy="3956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64103" y="4714149"/>
            <a:ext cx="1377077" cy="49580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31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“Edit” Organization Options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417638"/>
            <a:ext cx="8778240" cy="39718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99992" y="2070147"/>
            <a:ext cx="667569" cy="407239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304" y="2476545"/>
            <a:ext cx="1540580" cy="383614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29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</a:rPr>
              <a:t>Manage </a:t>
            </a:r>
            <a:r>
              <a:rPr lang="en-US" sz="3200" b="1" dirty="0" smtClean="0">
                <a:solidFill>
                  <a:srgbClr val="002060"/>
                </a:solidFill>
              </a:rPr>
              <a:t>Regions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417638"/>
            <a:ext cx="8778240" cy="39718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97966" y="3876496"/>
            <a:ext cx="805792" cy="407239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304" y="2476545"/>
            <a:ext cx="1540580" cy="383614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093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" y="1668672"/>
            <a:ext cx="8778240" cy="3977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80" y="207599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Manage </a:t>
            </a:r>
            <a:r>
              <a:rPr lang="en-US" sz="3200" b="1" dirty="0" smtClean="0">
                <a:solidFill>
                  <a:srgbClr val="002060"/>
                </a:solidFill>
              </a:rPr>
              <a:t>Regions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49650" y="2356042"/>
            <a:ext cx="1241404" cy="50411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1264" y="2860156"/>
            <a:ext cx="1668169" cy="350875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17168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1000" b="1" u="sng" dirty="0" smtClean="0">
              <a:solidFill>
                <a:srgbClr val="FF0000"/>
              </a:solidFill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rgbClr val="002060"/>
                </a:solidFill>
              </a:rPr>
              <a:t>Preliminary Damage Assessments (PDAs) are 	completed and entered into NEMIS</a:t>
            </a:r>
          </a:p>
          <a:p>
            <a:pPr marL="514350" indent="-514350">
              <a:buAutoNum type="arabicParenR"/>
            </a:pPr>
            <a:r>
              <a:rPr lang="en-US" dirty="0">
                <a:solidFill>
                  <a:srgbClr val="002060"/>
                </a:solidFill>
              </a:rPr>
              <a:t>P</a:t>
            </a:r>
            <a:r>
              <a:rPr lang="en-US" dirty="0" smtClean="0">
                <a:solidFill>
                  <a:srgbClr val="002060"/>
                </a:solidFill>
              </a:rPr>
              <a:t>residential declaration for Event achieved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3) Recipient electronically requests federal 	funding by submitting the SF-424 through 	EMMIE External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4) FEMA approves the SF-424 in EMMIE Internal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5) Information is then loaded into Grants Portal &amp; 	Grants Manager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3239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Layers of the Database Onion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" y="1689589"/>
            <a:ext cx="8778240" cy="4013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80" y="207599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Manage </a:t>
            </a:r>
            <a:r>
              <a:rPr lang="en-US" sz="3200" b="1" dirty="0" smtClean="0">
                <a:solidFill>
                  <a:srgbClr val="002060"/>
                </a:solidFill>
              </a:rPr>
              <a:t>Regions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01474" y="4582633"/>
            <a:ext cx="858955" cy="31897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8100" y="2711297"/>
            <a:ext cx="1391722" cy="318982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576210" y="2268278"/>
            <a:ext cx="823512" cy="41112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62987" y="2679403"/>
            <a:ext cx="6730408" cy="40403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5" t="12860" r="3223" b="11989"/>
          <a:stretch/>
        </p:blipFill>
        <p:spPr>
          <a:xfrm>
            <a:off x="264160" y="1767092"/>
            <a:ext cx="8778240" cy="3858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80" y="207599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Manage </a:t>
            </a:r>
            <a:r>
              <a:rPr lang="en-US" sz="3200" b="1" dirty="0" smtClean="0">
                <a:solidFill>
                  <a:srgbClr val="002060"/>
                </a:solidFill>
              </a:rPr>
              <a:t>Regions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98923" y="3967767"/>
            <a:ext cx="858955" cy="31897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9767" y="3147232"/>
            <a:ext cx="1786624" cy="425308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98922" y="4292116"/>
            <a:ext cx="1765003" cy="1045428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797751" y="2535915"/>
            <a:ext cx="1293303" cy="48373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37" y="274638"/>
            <a:ext cx="850392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</a:rPr>
              <a:t>Manage </a:t>
            </a:r>
            <a:r>
              <a:rPr lang="en-US" sz="3200" b="1" dirty="0" err="1" smtClean="0">
                <a:solidFill>
                  <a:srgbClr val="002060"/>
                </a:solidFill>
              </a:rPr>
              <a:t>Subrecipient</a:t>
            </a:r>
            <a:r>
              <a:rPr lang="en-US" sz="3200" b="1" dirty="0" smtClean="0">
                <a:solidFill>
                  <a:srgbClr val="002060"/>
                </a:solidFill>
              </a:rPr>
              <a:t> Organization Profiles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417638"/>
            <a:ext cx="8778240" cy="39718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08598" y="4397491"/>
            <a:ext cx="805792" cy="407239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304" y="2476545"/>
            <a:ext cx="1540580" cy="383614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7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77" y="1653160"/>
            <a:ext cx="8778240" cy="4153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37" y="274638"/>
            <a:ext cx="850392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</a:rPr>
              <a:t>Manage </a:t>
            </a:r>
            <a:r>
              <a:rPr lang="en-US" sz="3200" b="1" dirty="0" err="1" smtClean="0">
                <a:solidFill>
                  <a:srgbClr val="002060"/>
                </a:solidFill>
              </a:rPr>
              <a:t>Subrecipient</a:t>
            </a:r>
            <a:r>
              <a:rPr lang="en-US" sz="3200" b="1" dirty="0" smtClean="0">
                <a:solidFill>
                  <a:srgbClr val="002060"/>
                </a:solidFill>
              </a:rPr>
              <a:t> Organization Profiles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65005" y="4449094"/>
            <a:ext cx="914400" cy="43125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8735" y="2891222"/>
            <a:ext cx="1636270" cy="394238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77023" y="2336756"/>
            <a:ext cx="1580707" cy="511933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57730" y="2336755"/>
            <a:ext cx="1580707" cy="511933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25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</a:rPr>
              <a:t>Manage Personnel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417638"/>
            <a:ext cx="8778240" cy="39718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08598" y="4950386"/>
            <a:ext cx="805792" cy="407239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304" y="2476545"/>
            <a:ext cx="1540580" cy="383614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03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80" y="207599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Manage Personnel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" y="1729270"/>
            <a:ext cx="8778240" cy="39340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7798" y="3535228"/>
            <a:ext cx="805792" cy="407239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9364" y="2827418"/>
            <a:ext cx="1540580" cy="383614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80" y="207599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Manage Personnel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60" y="1702766"/>
            <a:ext cx="8778240" cy="39870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17212" y="2217819"/>
            <a:ext cx="550611" cy="333995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29597" y="5244458"/>
            <a:ext cx="677061" cy="43477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99045" y="3327991"/>
            <a:ext cx="710099" cy="32961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6836" y="2551813"/>
            <a:ext cx="1370459" cy="308345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8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477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</a:rPr>
              <a:t>Manage </a:t>
            </a:r>
            <a:r>
              <a:rPr lang="en-US" sz="3200" b="1" dirty="0" smtClean="0">
                <a:solidFill>
                  <a:srgbClr val="002060"/>
                </a:solidFill>
              </a:rPr>
              <a:t>Locations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97" y="1677318"/>
            <a:ext cx="8778240" cy="41050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8736" y="2562446"/>
            <a:ext cx="1232234" cy="287079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48906" y="4997303"/>
            <a:ext cx="710099" cy="32961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50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02" y="1809077"/>
            <a:ext cx="8778240" cy="3788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477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</a:rPr>
              <a:t>Manage </a:t>
            </a:r>
            <a:r>
              <a:rPr lang="en-US" sz="3200" b="1" dirty="0" smtClean="0">
                <a:solidFill>
                  <a:srgbClr val="002060"/>
                </a:solidFill>
              </a:rPr>
              <a:t>Locations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696" y="3030279"/>
            <a:ext cx="1658677" cy="361507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54374" y="3836386"/>
            <a:ext cx="595422" cy="32094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48896" y="2510860"/>
            <a:ext cx="783263" cy="45562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00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477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</a:rPr>
              <a:t>Manage </a:t>
            </a:r>
            <a:r>
              <a:rPr lang="en-US" sz="3200" b="1" dirty="0" smtClean="0">
                <a:solidFill>
                  <a:srgbClr val="002060"/>
                </a:solidFill>
              </a:rPr>
              <a:t>Counties with Facility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97" y="1677318"/>
            <a:ext cx="8778240" cy="41050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8736" y="2562446"/>
            <a:ext cx="1232234" cy="287079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38273" y="5417778"/>
            <a:ext cx="710099" cy="32961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8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Obtaining Access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to Grants Portal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AC4E"/>
                </a:solidFill>
              </a:rPr>
              <a:t>FEMA grants access to Recipient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Recipient grants access to Applicant</a:t>
            </a:r>
          </a:p>
          <a:p>
            <a:r>
              <a:rPr lang="en-US" sz="3600" dirty="0" smtClean="0">
                <a:solidFill>
                  <a:srgbClr val="FF9900"/>
                </a:solidFill>
              </a:rPr>
              <a:t>Applicant manages their personnel</a:t>
            </a:r>
            <a:endParaRPr lang="en-US" sz="3600" dirty="0">
              <a:solidFill>
                <a:srgbClr val="FF99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068" t="31014" r="53324" b="14336"/>
          <a:stretch/>
        </p:blipFill>
        <p:spPr>
          <a:xfrm rot="5400000">
            <a:off x="5043808" y="3492563"/>
            <a:ext cx="2423513" cy="313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60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36" y="1852732"/>
            <a:ext cx="8778240" cy="37010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477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</a:rPr>
              <a:t>Manage </a:t>
            </a:r>
            <a:r>
              <a:rPr lang="en-US" sz="3200" b="1" dirty="0" smtClean="0">
                <a:solidFill>
                  <a:srgbClr val="002060"/>
                </a:solidFill>
              </a:rPr>
              <a:t>Counties with Facility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074" y="3062175"/>
            <a:ext cx="1581972" cy="318978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77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97" y="1654197"/>
            <a:ext cx="8778240" cy="4098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477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</a:rPr>
              <a:t>Manage </a:t>
            </a:r>
            <a:r>
              <a:rPr lang="en-US" sz="3200" b="1" dirty="0" smtClean="0">
                <a:solidFill>
                  <a:srgbClr val="002060"/>
                </a:solidFill>
              </a:rPr>
              <a:t>Counties with Facility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1137" y="2902679"/>
            <a:ext cx="1645763" cy="372147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62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Once logged out, Applicant will receive below Email awaiting Recipient’s Approval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25" t="28009" r="14030" b="19034"/>
          <a:stretch/>
        </p:blipFill>
        <p:spPr>
          <a:xfrm>
            <a:off x="0" y="1875091"/>
            <a:ext cx="9144000" cy="3722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21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Recipient will then receive below Org Account Request Email Notification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25" t="28009" r="14030" b="19034"/>
          <a:stretch/>
        </p:blipFill>
        <p:spPr>
          <a:xfrm>
            <a:off x="-27297" y="1991033"/>
            <a:ext cx="9171297" cy="3733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0075" t="47883" r="14180" b="10787"/>
          <a:stretch/>
        </p:blipFill>
        <p:spPr>
          <a:xfrm>
            <a:off x="132735" y="2138515"/>
            <a:ext cx="8846156" cy="3377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61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9144001" cy="1295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Upon obtaining Recipient Approval, Applicant receives Email with Username </a:t>
            </a:r>
            <a:r>
              <a:rPr lang="en-US" b="1" dirty="0">
                <a:solidFill>
                  <a:srgbClr val="C00000"/>
                </a:solidFill>
              </a:rPr>
              <a:t>&amp;</a:t>
            </a:r>
            <a:r>
              <a:rPr lang="en-US" b="1" dirty="0" smtClean="0">
                <a:solidFill>
                  <a:srgbClr val="C00000"/>
                </a:solidFill>
              </a:rPr>
              <a:t> Temporary Password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190" t="33048" r="26361" b="16099"/>
          <a:stretch/>
        </p:blipFill>
        <p:spPr>
          <a:xfrm>
            <a:off x="872837" y="1563329"/>
            <a:ext cx="7618580" cy="4442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7855" y="6098161"/>
            <a:ext cx="3653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Applicant clicks the link “</a:t>
            </a:r>
            <a:r>
              <a:rPr lang="en-US" sz="2000" b="1" i="1" u="sng" dirty="0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here</a:t>
            </a:r>
            <a:r>
              <a:rPr lang="en-US" sz="2000" b="1" i="1" dirty="0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” to go right into the system.</a:t>
            </a:r>
            <a:endParaRPr lang="en-US" sz="2000" b="1" i="1" dirty="0">
              <a:solidFill>
                <a:srgbClr val="0070C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01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76" y="1684394"/>
            <a:ext cx="8778240" cy="341220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Grants Portal – Account Set up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976212" y="4123888"/>
            <a:ext cx="988804" cy="57150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0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76" y="1532259"/>
            <a:ext cx="8778240" cy="384910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Grants Portal – Account Set up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86438" y="4289141"/>
            <a:ext cx="5376232" cy="1206843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96548" y="3361888"/>
            <a:ext cx="812535" cy="43893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534526"/>
            <a:ext cx="8778240" cy="409365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Grants Portal – Account Set up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82879" y="3793382"/>
            <a:ext cx="6107751" cy="183479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86378" y="3439007"/>
            <a:ext cx="812535" cy="43893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" y="1535629"/>
            <a:ext cx="8778240" cy="424568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Grants Portal – Account Set up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82879" y="5393969"/>
            <a:ext cx="1194229" cy="50533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8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45" t="12459" r="886" b="7220"/>
          <a:stretch/>
        </p:blipFill>
        <p:spPr>
          <a:xfrm>
            <a:off x="198304" y="1410160"/>
            <a:ext cx="8778240" cy="40359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Grants Portal – Account Set up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94744" y="3686355"/>
            <a:ext cx="1800157" cy="46700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31" y="304135"/>
            <a:ext cx="8739338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Recipient will collect Applicant’s Email addresses at the Applicant Briefings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59" t="28513" r="15222" b="16742"/>
          <a:stretch/>
        </p:blipFill>
        <p:spPr>
          <a:xfrm>
            <a:off x="202331" y="1814051"/>
            <a:ext cx="8739338" cy="3792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868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Log Into Live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281" y="5659460"/>
            <a:ext cx="4745786" cy="854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970887"/>
            <a:ext cx="8778240" cy="46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189574"/>
            <a:ext cx="870857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</a:rPr>
              <a:t>Customize </a:t>
            </a:r>
            <a:r>
              <a:rPr lang="en-US" sz="3200" b="1" dirty="0" smtClean="0">
                <a:solidFill>
                  <a:srgbClr val="0070C0"/>
                </a:solidFill>
              </a:rPr>
              <a:t>Dashboard </a:t>
            </a:r>
            <a:r>
              <a:rPr lang="en-US" sz="3200" b="1" dirty="0">
                <a:solidFill>
                  <a:srgbClr val="0070C0"/>
                </a:solidFill>
              </a:rPr>
              <a:t>Screen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76" b="8410"/>
          <a:stretch/>
        </p:blipFill>
        <p:spPr>
          <a:xfrm>
            <a:off x="-55386" y="1201480"/>
            <a:ext cx="9199386" cy="4562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438" y="1026841"/>
            <a:ext cx="1088570" cy="8759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67381" y="1906725"/>
            <a:ext cx="16546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/>
              </a:rPr>
              <a:t>This button on your browser enables you to zoom in and out adjusting the size of the information.</a:t>
            </a:r>
            <a:endParaRPr lang="en-US" b="1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96741" t="3720" r="25" b="90327"/>
          <a:stretch/>
        </p:blipFill>
        <p:spPr>
          <a:xfrm>
            <a:off x="8471851" y="1247096"/>
            <a:ext cx="420915" cy="435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42" t="8973" r="964" b="7389"/>
          <a:stretch/>
        </p:blipFill>
        <p:spPr>
          <a:xfrm>
            <a:off x="215341" y="1282955"/>
            <a:ext cx="8778240" cy="41121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6351" y="2334355"/>
            <a:ext cx="1010873" cy="43395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39955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kern="0" dirty="0" smtClean="0">
                <a:solidFill>
                  <a:srgbClr val="0070C0"/>
                </a:solidFill>
              </a:rPr>
              <a:t>Signing Out</a:t>
            </a:r>
            <a:endParaRPr lang="en-US" sz="32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442"/>
            <a:ext cx="9144000" cy="2820286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b="1" dirty="0" smtClean="0">
                <a:solidFill>
                  <a:srgbClr val="C00000"/>
                </a:solidFill>
              </a:rPr>
              <a:t>DDD’s &amp; Projects can now be signed inside the Grants Portal</a:t>
            </a:r>
            <a:endParaRPr lang="en-US" sz="66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656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Type </a:t>
            </a:r>
            <a:r>
              <a:rPr lang="en-US" sz="3200" b="1" dirty="0" smtClean="0">
                <a:solidFill>
                  <a:srgbClr val="C00000"/>
                </a:solidFill>
              </a:rPr>
              <a:t>Project</a:t>
            </a:r>
            <a:r>
              <a:rPr lang="en-US" b="1" dirty="0" smtClean="0">
                <a:solidFill>
                  <a:srgbClr val="C00000"/>
                </a:solidFill>
              </a:rPr>
              <a:t> # in the Search Box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73382" y="2604655"/>
            <a:ext cx="1468582" cy="34636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2013007"/>
            <a:ext cx="8778240" cy="33366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14302" y="3812281"/>
            <a:ext cx="2162275" cy="51517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066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n-US" sz="3200" b="1" dirty="0" smtClean="0">
                <a:solidFill>
                  <a:srgbClr val="C00000"/>
                </a:solidFill>
              </a:rPr>
              <a:t>lick “Sign Scope &amp; Cost Project”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628" t="13399" r="3372" b="2049"/>
          <a:stretch/>
        </p:blipFill>
        <p:spPr>
          <a:xfrm>
            <a:off x="182880" y="1714965"/>
            <a:ext cx="8778240" cy="4029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81726" y="2334356"/>
            <a:ext cx="2019812" cy="51517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5371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Click “</a:t>
            </a:r>
            <a:r>
              <a:rPr lang="en-US" sz="3200" b="1" dirty="0" smtClean="0">
                <a:solidFill>
                  <a:srgbClr val="C00000"/>
                </a:solidFill>
              </a:rPr>
              <a:t>Submit” button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396" t="16504" r="3256" b="5454"/>
          <a:stretch/>
        </p:blipFill>
        <p:spPr>
          <a:xfrm>
            <a:off x="182880" y="2028626"/>
            <a:ext cx="8778240" cy="3402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76977" y="2770291"/>
            <a:ext cx="914077" cy="49390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8303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“Click to Sign” </a:t>
            </a:r>
            <a:r>
              <a:rPr lang="en-US" sz="3200" b="1" dirty="0">
                <a:solidFill>
                  <a:srgbClr val="C00000"/>
                </a:solidFill>
              </a:rPr>
              <a:t>button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163" t="16629" r="3372" b="1557"/>
          <a:stretch/>
        </p:blipFill>
        <p:spPr>
          <a:xfrm>
            <a:off x="182880" y="1986095"/>
            <a:ext cx="8778240" cy="3487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4907" y="3751101"/>
            <a:ext cx="2019812" cy="51517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767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Fill out and click “Sign” </a:t>
            </a:r>
            <a:r>
              <a:rPr lang="en-US" sz="3200" b="1" dirty="0">
                <a:solidFill>
                  <a:srgbClr val="C00000"/>
                </a:solidFill>
              </a:rPr>
              <a:t>button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7558" t="19441" r="9651" b="2562"/>
          <a:stretch/>
        </p:blipFill>
        <p:spPr>
          <a:xfrm>
            <a:off x="182880" y="2044575"/>
            <a:ext cx="8778240" cy="3370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61409" y="2717127"/>
            <a:ext cx="6255810" cy="187613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41484" y="4750646"/>
            <a:ext cx="1013958" cy="51517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360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Click “Submit” button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512" t="16746" r="3024" b="4806"/>
          <a:stretch/>
        </p:blipFill>
        <p:spPr>
          <a:xfrm>
            <a:off x="182880" y="2137144"/>
            <a:ext cx="8778240" cy="3370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24188" y="5002094"/>
            <a:ext cx="1073514" cy="51517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9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802"/>
            <a:ext cx="91440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Recipient </a:t>
            </a:r>
            <a:r>
              <a:rPr lang="en-US" sz="3600" b="1" dirty="0" smtClean="0">
                <a:solidFill>
                  <a:srgbClr val="C00000"/>
                </a:solidFill>
              </a:rPr>
              <a:t>utilizes their rights granted by FEMA to invite Applicants to use Portal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498600"/>
            <a:ext cx="8778240" cy="4077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1600" y="2716267"/>
            <a:ext cx="1689100" cy="446033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962094" y="4722867"/>
            <a:ext cx="999025" cy="471433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2134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Click </a:t>
            </a:r>
            <a:r>
              <a:rPr lang="en-US" sz="3200" b="1" dirty="0" smtClean="0">
                <a:solidFill>
                  <a:srgbClr val="C00000"/>
                </a:solidFill>
              </a:rPr>
              <a:t>“Yes” button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0698" t="17724" r="21977" b="20459"/>
          <a:stretch/>
        </p:blipFill>
        <p:spPr>
          <a:xfrm>
            <a:off x="182880" y="2437979"/>
            <a:ext cx="8778240" cy="2583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66988" y="4216319"/>
            <a:ext cx="924659" cy="51517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052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Applicant locked out of Portal?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70C0"/>
                </a:solidFill>
              </a:rPr>
              <a:t>Recipient goes to “Organization Profile”</a:t>
            </a:r>
            <a:br>
              <a:rPr lang="en-US" sz="3000" b="1" dirty="0" smtClean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70C0"/>
                </a:solidFill>
              </a:rPr>
              <a:t>Under “Personnel” </a:t>
            </a:r>
            <a:r>
              <a:rPr lang="en-US" sz="3000" b="1" dirty="0">
                <a:solidFill>
                  <a:srgbClr val="0070C0"/>
                </a:solidFill>
              </a:rPr>
              <a:t>t</a:t>
            </a:r>
            <a:r>
              <a:rPr lang="en-US" sz="3000" b="1" dirty="0" smtClean="0">
                <a:solidFill>
                  <a:srgbClr val="0070C0"/>
                </a:solidFill>
              </a:rPr>
              <a:t>ile, click “Manage”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533393"/>
            <a:ext cx="8778240" cy="41182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972" y="2902679"/>
            <a:ext cx="1752091" cy="414679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68093" y="4667694"/>
            <a:ext cx="1035209" cy="40404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3268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</a:rPr>
              <a:t>Applicant locked out of Portal?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70C0"/>
                </a:solidFill>
              </a:rPr>
              <a:t>Click </a:t>
            </a:r>
            <a:r>
              <a:rPr lang="en-US" sz="3000" b="1" dirty="0" smtClean="0">
                <a:solidFill>
                  <a:srgbClr val="0070C0"/>
                </a:solidFill>
              </a:rPr>
              <a:t>“Manage Personnel</a:t>
            </a:r>
            <a:r>
              <a:rPr lang="en-US" sz="3000" b="1" dirty="0" smtClean="0">
                <a:solidFill>
                  <a:srgbClr val="0070C0"/>
                </a:solidFill>
              </a:rPr>
              <a:t>”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97" y="1547101"/>
            <a:ext cx="8778240" cy="40908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18168" y="3592516"/>
            <a:ext cx="1035209" cy="40404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68093" y="4667694"/>
            <a:ext cx="1035209" cy="40404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730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34009"/>
            <a:ext cx="8778240" cy="3517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</a:rPr>
              <a:t>Applicant locked out of Portal?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70C0"/>
                </a:solidFill>
              </a:rPr>
              <a:t>Click </a:t>
            </a:r>
            <a:r>
              <a:rPr lang="en-US" sz="3000" b="1" dirty="0" smtClean="0">
                <a:solidFill>
                  <a:srgbClr val="0070C0"/>
                </a:solidFill>
              </a:rPr>
              <a:t>“Manage Personnel</a:t>
            </a:r>
            <a:r>
              <a:rPr lang="en-US" sz="3000" b="1" dirty="0" smtClean="0">
                <a:solidFill>
                  <a:srgbClr val="0070C0"/>
                </a:solidFill>
              </a:rPr>
              <a:t>”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94475" y="4199862"/>
            <a:ext cx="1148316" cy="42530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326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SUPPORT HOTLINE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59" y="1418254"/>
            <a:ext cx="8884578" cy="4707910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dirty="0" smtClean="0"/>
              <a:t>1-866-337-8448</a:t>
            </a:r>
            <a:endParaRPr lang="en-US" sz="9600" dirty="0" smtClean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JOB AIDS – IN STUDENT MANUAL</a:t>
            </a:r>
          </a:p>
          <a:p>
            <a:pPr>
              <a:buFontTx/>
              <a:buChar char="-"/>
            </a:pPr>
            <a:r>
              <a:rPr lang="en-US" sz="2400" b="1" dirty="0" smtClean="0"/>
              <a:t>Grants </a:t>
            </a:r>
            <a:r>
              <a:rPr lang="en-US" sz="2400" b="1" dirty="0"/>
              <a:t>Portal Organization Administration User </a:t>
            </a:r>
            <a:r>
              <a:rPr lang="en-US" sz="2400" b="1" dirty="0" smtClean="0"/>
              <a:t>Guide</a:t>
            </a:r>
          </a:p>
          <a:p>
            <a:pPr>
              <a:buFontTx/>
              <a:buChar char="-"/>
            </a:pPr>
            <a:r>
              <a:rPr lang="en-US" sz="2400" b="1" dirty="0"/>
              <a:t>Grants Portal User Guide Create </a:t>
            </a:r>
            <a:r>
              <a:rPr lang="en-US" sz="2400" b="1" dirty="0" smtClean="0"/>
              <a:t>RPA</a:t>
            </a:r>
          </a:p>
          <a:p>
            <a:pPr>
              <a:buFontTx/>
              <a:buChar char="-"/>
            </a:pPr>
            <a:r>
              <a:rPr lang="en-US" sz="2400" b="1" dirty="0"/>
              <a:t>Grants Portal : Manage Personnel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269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46" y="103910"/>
            <a:ext cx="8714508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What’s Coming Next?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9722"/>
            <a:ext cx="8229600" cy="487925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  <a:ea typeface="+mj-ea"/>
                <a:cs typeface="+mj-cs"/>
              </a:rPr>
              <a:t>As of Sprint 3 - March 17, 2017</a:t>
            </a:r>
          </a:p>
          <a:p>
            <a:pPr marL="0" indent="0" algn="ctr">
              <a:buNone/>
            </a:pPr>
            <a:endParaRPr lang="en-US" sz="1400" b="1" dirty="0" smtClean="0">
              <a:solidFill>
                <a:srgbClr val="C00000"/>
              </a:solidFill>
              <a:ea typeface="+mj-ea"/>
              <a:cs typeface="+mj-cs"/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ea typeface="+mj-ea"/>
                <a:cs typeface="+mj-cs"/>
              </a:rPr>
              <a:t>Icon for projects awaiting Applicant signature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ea typeface="+mj-ea"/>
                <a:cs typeface="+mj-cs"/>
              </a:rPr>
              <a:t>Capability for Recipient to sign on Applicant’s behalf</a:t>
            </a:r>
          </a:p>
          <a:p>
            <a:pPr marL="0" indent="0" algn="ctr">
              <a:buNone/>
            </a:pPr>
            <a:endParaRPr lang="en-US" sz="1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  <a:ea typeface="+mj-ea"/>
                <a:cs typeface="+mj-cs"/>
              </a:rPr>
              <a:t>Future Releases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ea typeface="+mj-ea"/>
                <a:cs typeface="+mj-cs"/>
              </a:rPr>
              <a:t>Capability to create projects in Grants Portal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ea typeface="+mj-ea"/>
                <a:cs typeface="+mj-cs"/>
              </a:rPr>
              <a:t>Mobile App for site inspections, Applicant concurrence</a:t>
            </a:r>
            <a:endParaRPr lang="en-US" sz="28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66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Questions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3878" y="138546"/>
            <a:ext cx="6228221" cy="7427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9" y="274638"/>
            <a:ext cx="8714508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</a:rPr>
              <a:t>Conclusion of Unit 7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910"/>
            <a:ext cx="8229600" cy="4879254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C00000"/>
                </a:solidFill>
                <a:ea typeface="+mj-ea"/>
                <a:cs typeface="+mj-cs"/>
              </a:rPr>
              <a:t>Course Evaluation and Comment</a:t>
            </a:r>
            <a:endParaRPr lang="en-US" sz="3000" b="1" dirty="0" smtClean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018" y="1908969"/>
            <a:ext cx="6550308" cy="3725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5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Recipient utilizes their rights granted by FEMA to invite Applicants to use Portal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66" t="12860" r="2980" b="8693"/>
          <a:stretch/>
        </p:blipFill>
        <p:spPr>
          <a:xfrm>
            <a:off x="182880" y="1719803"/>
            <a:ext cx="8778240" cy="40200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12794" y="3048087"/>
            <a:ext cx="1486706" cy="26661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00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97" y="1630362"/>
            <a:ext cx="8778240" cy="40038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Recipient utilizes their rights granted by FEMA to invite Applicants to use Portal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08994" y="2870287"/>
            <a:ext cx="5004606" cy="276393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57294" y="2133686"/>
            <a:ext cx="788206" cy="355513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780431"/>
            <a:ext cx="8778240" cy="3898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Recipient utilizes their rights granted by FEMA to invite Applicants to use Portal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84151" y="2374986"/>
            <a:ext cx="788206" cy="355513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173445" y="2374986"/>
            <a:ext cx="788206" cy="355513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7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Applicant awaits Invite Email from the Grants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Applicant </a:t>
            </a:r>
            <a:r>
              <a:rPr lang="en-US" b="1" dirty="0" smtClean="0">
                <a:solidFill>
                  <a:srgbClr val="002060"/>
                </a:solidFill>
              </a:rPr>
              <a:t>should be regularly checking the </a:t>
            </a:r>
            <a:r>
              <a:rPr lang="en-US" b="1" dirty="0">
                <a:solidFill>
                  <a:srgbClr val="002060"/>
                </a:solidFill>
              </a:rPr>
              <a:t>E</a:t>
            </a:r>
            <a:r>
              <a:rPr lang="en-US" b="1" dirty="0" smtClean="0">
                <a:solidFill>
                  <a:srgbClr val="002060"/>
                </a:solidFill>
              </a:rPr>
              <a:t>mail address provided to the Recipient at the Applicant Briefing.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Ensure that their IT systems allow for incoming emails from support@pagrants.fema.dhs.gov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Remind Applicant </a:t>
            </a:r>
            <a:r>
              <a:rPr lang="en-US" b="1" dirty="0" smtClean="0">
                <a:solidFill>
                  <a:srgbClr val="002060"/>
                </a:solidFill>
              </a:rPr>
              <a:t>to occasionally check their spam folder just in case…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054" y="6042033"/>
            <a:ext cx="910483" cy="6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6682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90D762029CE84B96C87ACFF56B9A05" ma:contentTypeVersion="9" ma:contentTypeDescription="Create a new document." ma:contentTypeScope="" ma:versionID="41784b0c62fad69a33861b5d005a16aa">
  <xsd:schema xmlns:xsd="http://www.w3.org/2001/XMLSchema" xmlns:xs="http://www.w3.org/2001/XMLSchema" xmlns:p="http://schemas.microsoft.com/office/2006/metadata/properties" xmlns:ns1="http://schemas.microsoft.com/sharepoint/v3" xmlns:ns2="320bc15b-6623-44b1-b36c-f22f9b0446bb" xmlns:ns3="eab1cfbc-0a2c-4805-bf22-d0648877ca9d" targetNamespace="http://schemas.microsoft.com/office/2006/metadata/properties" ma:root="true" ma:fieldsID="e57d2808825aac55a86703e3788248d4" ns1:_="" ns2:_="" ns3:_="">
    <xsd:import namespace="http://schemas.microsoft.com/sharepoint/v3"/>
    <xsd:import namespace="320bc15b-6623-44b1-b36c-f22f9b0446bb"/>
    <xsd:import namespace="eab1cfbc-0a2c-4805-bf22-d0648877ca9d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Sort_x0020_Categories" minOccurs="0"/>
                <xsd:element ref="ns2:Appendix" minOccurs="0"/>
                <xsd:element ref="ns2:Recovery_x0020_Document_x0020_Library" minOccurs="0"/>
                <xsd:element ref="ns2:HazMitPlanOrderNumber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0bc15b-6623-44b1-b36c-f22f9b0446bb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default="PA Delivery Model Orientation" ma:internalName="Category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Forms"/>
                        <xsd:enumeration value="Damage Assessment"/>
                        <xsd:enumeration value="Disaster Reimbursement Report"/>
                        <xsd:enumeration value="Debris Contact"/>
                        <xsd:enumeration value="Debris Management"/>
                        <xsd:enumeration value="Declaration Process"/>
                        <xsd:enumeration value="Final Inspection"/>
                        <xsd:enumeration value="Public Assistance Guidance"/>
                        <xsd:enumeration value="Project Status Information"/>
                        <xsd:enumeration value="EMMIE"/>
                        <xsd:enumeration value="FEMA Delivery Model"/>
                        <xsd:enumeration value="Hazard Mitigation"/>
                        <xsd:enumeration value="Hazard Mitigation Meeting Minutes"/>
                        <xsd:enumeration value="IA PDA Manual and Forms"/>
                        <xsd:enumeration value="Public Assistance Process"/>
                        <xsd:enumeration value="State Hazard Mitigation Plan"/>
                        <xsd:enumeration value="Recovery Document Library"/>
                        <xsd:enumeration value="PA Delivery Model Orientation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ort_x0020_Categories" ma:index="3" nillable="true" ma:displayName="Sort Categories" ma:list="{a51c2186-2ac6-4297-97f1-a4c5412858a2}" ma:internalName="Sort_x0020_Categories" ma:readOnly="false" ma:showField="Title">
      <xsd:simpleType>
        <xsd:restriction base="dms:Lookup"/>
      </xsd:simpleType>
    </xsd:element>
    <xsd:element name="Appendix" ma:index="4" nillable="true" ma:displayName="Appendix" ma:internalName="Appendix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hanced / Standard Plan combined"/>
                    <xsd:enumeration value="Enhanced Plan"/>
                    <xsd:enumeration value="Standard Plan"/>
                    <xsd:enumeration value="Standard  - Appendix 2"/>
                    <xsd:enumeration value="Standard  - Appendix 3"/>
                    <xsd:enumeration value="Standard  - Appendix 4"/>
                    <xsd:enumeration value="Standard  - Appendix 5"/>
                    <xsd:enumeration value="Standard  - Appendix 6"/>
                    <xsd:enumeration value="Enhanced  - Appendix 2"/>
                    <xsd:enumeration value="Enhanced  - Appendix 3"/>
                    <xsd:enumeration value="Enhanced  - Appendix 4"/>
                    <xsd:enumeration value="Enhanced  - Appendix 5"/>
                    <xsd:enumeration value="Enhanced  - Appendix 6"/>
                    <xsd:enumeration value="Enhanced  - Appendix 7"/>
                  </xsd:restriction>
                </xsd:simpleType>
              </xsd:element>
            </xsd:sequence>
          </xsd:extension>
        </xsd:complexContent>
      </xsd:complexType>
    </xsd:element>
    <xsd:element name="Recovery_x0020_Document_x0020_Library" ma:index="5" nillable="true" ma:displayName="Recovery Document Library" ma:default="1" ma:internalName="Recovery_x0020_Document_x0020_Library">
      <xsd:simpleType>
        <xsd:restriction base="dms:Boolean"/>
      </xsd:simpleType>
    </xsd:element>
    <xsd:element name="HazMitPlanOrderNumber" ma:index="6" nillable="true" ma:displayName="HazMitPlanOrderNumber" ma:internalName="HazMitPlanOrderNumber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b1cfbc-0a2c-4805-bf22-d0648877ca9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320bc15b-6623-44b1-b36c-f22f9b0446bb">
      <Value>FEMA Delivery Model</Value>
    </Category>
    <PublishingExpirationDate xmlns="http://schemas.microsoft.com/sharepoint/v3" xsi:nil="true"/>
    <Appendix xmlns="320bc15b-6623-44b1-b36c-f22f9b0446bb"/>
    <Recovery_x0020_Document_x0020_Library xmlns="320bc15b-6623-44b1-b36c-f22f9b0446bb">true</Recovery_x0020_Document_x0020_Library>
    <PublishingStartDate xmlns="http://schemas.microsoft.com/sharepoint/v3" xsi:nil="true"/>
    <HazMitPlanOrderNumber xmlns="320bc15b-6623-44b1-b36c-f22f9b0446bb" xsi:nil="true"/>
    <Sort_x0020_Categories xmlns="320bc15b-6623-44b1-b36c-f22f9b0446bb">11</Sort_x0020_Categories>
  </documentManagement>
</p:properties>
</file>

<file path=customXml/itemProps1.xml><?xml version="1.0" encoding="utf-8"?>
<ds:datastoreItem xmlns:ds="http://schemas.openxmlformats.org/officeDocument/2006/customXml" ds:itemID="{89758130-EF59-45D0-A67A-63CEDE3CECA1}"/>
</file>

<file path=customXml/itemProps2.xml><?xml version="1.0" encoding="utf-8"?>
<ds:datastoreItem xmlns:ds="http://schemas.openxmlformats.org/officeDocument/2006/customXml" ds:itemID="{6E43023A-3B73-49B0-A537-38E1374B1B61}"/>
</file>

<file path=customXml/itemProps3.xml><?xml version="1.0" encoding="utf-8"?>
<ds:datastoreItem xmlns:ds="http://schemas.openxmlformats.org/officeDocument/2006/customXml" ds:itemID="{DDB9B38D-C9C1-4903-973B-2F9A7B3AD2F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17351</TotalTime>
  <Words>572</Words>
  <Application>Microsoft Office PowerPoint</Application>
  <PresentationFormat>On-screen Show (4:3)</PresentationFormat>
  <Paragraphs>103</Paragraphs>
  <Slides>57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Arial Black</vt:lpstr>
      <vt:lpstr>Calibri</vt:lpstr>
      <vt:lpstr>Simplified Arabic</vt:lpstr>
      <vt:lpstr>Times New Roman</vt:lpstr>
      <vt:lpstr>Default Design</vt:lpstr>
      <vt:lpstr> Grants Portal </vt:lpstr>
      <vt:lpstr>Layers of the Database Onion</vt:lpstr>
      <vt:lpstr>Obtaining Access  to Grants Portal</vt:lpstr>
      <vt:lpstr>Recipient will collect Applicant’s Email addresses at the Applicant Briefings</vt:lpstr>
      <vt:lpstr>Recipient utilizes their rights granted by FEMA to invite Applicants to use Portal</vt:lpstr>
      <vt:lpstr>Recipient utilizes their rights granted by FEMA to invite Applicants to use Portal</vt:lpstr>
      <vt:lpstr>Recipient utilizes their rights granted by FEMA to invite Applicants to use Portal</vt:lpstr>
      <vt:lpstr>Recipient utilizes their rights granted by FEMA to invite Applicants to use Portal</vt:lpstr>
      <vt:lpstr>Applicant awaits Invite Email from the Grants Portal</vt:lpstr>
      <vt:lpstr>Upon receiving Invite Email, Applicant clicks the link to create their organization</vt:lpstr>
      <vt:lpstr>Applicant will need to first enter  their organization information</vt:lpstr>
      <vt:lpstr>Applicant will need to enter  their contact information</vt:lpstr>
      <vt:lpstr>Applicant will need to enter  their location information</vt:lpstr>
      <vt:lpstr>Applicant will need to add  the applicable counties</vt:lpstr>
      <vt:lpstr>Applicant will need to review all their  entered information (scrolling down)</vt:lpstr>
      <vt:lpstr>Applicant will click “Submit” button</vt:lpstr>
      <vt:lpstr>“Edit” Organization Options</vt:lpstr>
      <vt:lpstr>Manage Regions</vt:lpstr>
      <vt:lpstr>Manage Regions</vt:lpstr>
      <vt:lpstr>Manage Regions</vt:lpstr>
      <vt:lpstr>Manage Regions</vt:lpstr>
      <vt:lpstr>Manage Subrecipient Organization Profiles</vt:lpstr>
      <vt:lpstr>Manage Subrecipient Organization Profiles</vt:lpstr>
      <vt:lpstr>Manage Personnel</vt:lpstr>
      <vt:lpstr>Manage Personnel</vt:lpstr>
      <vt:lpstr>Manage Personnel</vt:lpstr>
      <vt:lpstr>Manage Locations</vt:lpstr>
      <vt:lpstr>Manage Locations</vt:lpstr>
      <vt:lpstr>Manage Counties with Facility</vt:lpstr>
      <vt:lpstr>Manage Counties with Facility</vt:lpstr>
      <vt:lpstr>Manage Counties with Facility</vt:lpstr>
      <vt:lpstr>Once logged out, Applicant will receive below Email awaiting Recipient’s Approval</vt:lpstr>
      <vt:lpstr>Recipient will then receive below Org Account Request Email Notification</vt:lpstr>
      <vt:lpstr>PowerPoint Presentation</vt:lpstr>
      <vt:lpstr>Grants Portal – Account Set up</vt:lpstr>
      <vt:lpstr>Grants Portal – Account Set up</vt:lpstr>
      <vt:lpstr>Grants Portal – Account Set up</vt:lpstr>
      <vt:lpstr>Grants Portal – Account Set up</vt:lpstr>
      <vt:lpstr>Grants Portal – Account Set up</vt:lpstr>
      <vt:lpstr>Log Into Live</vt:lpstr>
      <vt:lpstr>Customize Dashboard Screen</vt:lpstr>
      <vt:lpstr>PowerPoint Presentation</vt:lpstr>
      <vt:lpstr>PowerPoint Presentation</vt:lpstr>
      <vt:lpstr>Type Project # in the Search Box</vt:lpstr>
      <vt:lpstr>Click “Sign Scope &amp; Cost Project”</vt:lpstr>
      <vt:lpstr>Click “Submit” button</vt:lpstr>
      <vt:lpstr>“Click to Sign” button</vt:lpstr>
      <vt:lpstr>Fill out and click “Sign” button</vt:lpstr>
      <vt:lpstr>Click “Submit” button</vt:lpstr>
      <vt:lpstr>Click “Yes” button</vt:lpstr>
      <vt:lpstr>Applicant locked out of Portal? Recipient goes to “Organization Profile” Under “Personnel” tile, click “Manage”</vt:lpstr>
      <vt:lpstr>Applicant locked out of Portal? Click “Manage Personnel”</vt:lpstr>
      <vt:lpstr>Applicant locked out of Portal? Click “Manage Personnel”</vt:lpstr>
      <vt:lpstr> SUPPORT HOTLINE</vt:lpstr>
      <vt:lpstr>What’s Coming Next?</vt:lpstr>
      <vt:lpstr>Questions</vt:lpstr>
      <vt:lpstr>Conclusion of Unit 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7 - General Areas and Quick Tips in Grants Portal</dc:title>
  <dc:creator>Pack, Eddie</dc:creator>
  <cp:lastModifiedBy>Smith, Holly</cp:lastModifiedBy>
  <cp:revision>659</cp:revision>
  <cp:lastPrinted>2015-09-01T13:23:53Z</cp:lastPrinted>
  <dcterms:created xsi:type="dcterms:W3CDTF">2007-09-27T13:34:17Z</dcterms:created>
  <dcterms:modified xsi:type="dcterms:W3CDTF">2017-10-29T02:19:48Z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0x0101001890D762029CE84B96C87ACFF56B9A05</vt:lpwstr>
  </property>
  <property fmtid="{D5CDD505-2E9C-101B-9397-08002B2CF9AE}" pid="3" name="Order">
    <vt:r8>25400</vt:r8>
  </property>
</Properties>
</file>